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0" r:id="rId3"/>
    <p:sldId id="281" r:id="rId4"/>
    <p:sldId id="284" r:id="rId5"/>
    <p:sldId id="283" r:id="rId6"/>
    <p:sldId id="282" r:id="rId7"/>
    <p:sldId id="285" r:id="rId8"/>
    <p:sldId id="289" r:id="rId9"/>
    <p:sldId id="286" r:id="rId10"/>
    <p:sldId id="290" r:id="rId11"/>
    <p:sldId id="291" r:id="rId12"/>
    <p:sldId id="293" r:id="rId13"/>
    <p:sldId id="279" r:id="rId14"/>
    <p:sldId id="275" r:id="rId15"/>
    <p:sldId id="300" r:id="rId16"/>
    <p:sldId id="301" r:id="rId17"/>
    <p:sldId id="270" r:id="rId18"/>
    <p:sldId id="278" r:id="rId19"/>
    <p:sldId id="273" r:id="rId20"/>
    <p:sldId id="271" r:id="rId21"/>
    <p:sldId id="292" r:id="rId22"/>
    <p:sldId id="269" r:id="rId23"/>
    <p:sldId id="294" r:id="rId24"/>
    <p:sldId id="295" r:id="rId25"/>
    <p:sldId id="296" r:id="rId26"/>
    <p:sldId id="297" r:id="rId27"/>
    <p:sldId id="298" r:id="rId28"/>
    <p:sldId id="299" r:id="rId29"/>
    <p:sldId id="287" r:id="rId30"/>
    <p:sldId id="288" r:id="rId31"/>
  </p:sldIdLst>
  <p:sldSz cx="10077450" cy="7562850"/>
  <p:notesSz cx="7772400" cy="10058400"/>
  <p:defaultTextStyle>
    <a:defPPr>
      <a:defRPr lang="en-US"/>
    </a:defPPr>
    <a:lvl1pPr algn="l" defTabSz="456963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576" indent="-215790" algn="l" defTabSz="456963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364" indent="-215790" algn="l" defTabSz="456963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153" indent="-215790" algn="l" defTabSz="456963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8940" indent="-215790" algn="l" defTabSz="456963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4815" algn="l" defTabSz="456963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1778" algn="l" defTabSz="456963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8741" algn="l" defTabSz="456963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5704" algn="l" defTabSz="456963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7" autoAdjust="0"/>
    <p:restoredTop sz="90929"/>
  </p:normalViewPr>
  <p:slideViewPr>
    <p:cSldViewPr>
      <p:cViewPr varScale="1">
        <p:scale>
          <a:sx n="136" d="100"/>
          <a:sy n="136" d="100"/>
        </p:scale>
        <p:origin x="-112" y="-23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9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565" indent="-285603" algn="l" defTabSz="4569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406" indent="-228483" algn="l" defTabSz="4569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371" indent="-228483" algn="l" defTabSz="4569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334" indent="-228483" algn="l" defTabSz="4569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4815" algn="l" defTabSz="4569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78" algn="l" defTabSz="4569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741" algn="l" defTabSz="4569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704" algn="l" defTabSz="4569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69BCF0-020A-1745-BC75-5D62F18194A8}" type="slidenum">
              <a:rPr lang="en-GB"/>
              <a:pPr/>
              <a:t>15</a:t>
            </a:fld>
            <a:endParaRPr lang="en-GB"/>
          </a:p>
        </p:txBody>
      </p:sp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6025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21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6963" indent="0" algn="ctr">
              <a:buNone/>
              <a:defRPr/>
            </a:lvl2pPr>
            <a:lvl3pPr marL="913926" indent="0" algn="ctr">
              <a:buNone/>
              <a:defRPr/>
            </a:lvl3pPr>
            <a:lvl4pPr marL="1370889" indent="0" algn="ctr">
              <a:buNone/>
              <a:defRPr/>
            </a:lvl4pPr>
            <a:lvl5pPr marL="1827851" indent="0" algn="ctr">
              <a:buNone/>
              <a:defRPr/>
            </a:lvl5pPr>
            <a:lvl6pPr marL="2284815" indent="0" algn="ctr">
              <a:buNone/>
              <a:defRPr/>
            </a:lvl6pPr>
            <a:lvl7pPr marL="2741778" indent="0" algn="ctr">
              <a:buNone/>
              <a:defRPr/>
            </a:lvl7pPr>
            <a:lvl8pPr marL="3198741" indent="0" algn="ctr">
              <a:buNone/>
              <a:defRPr/>
            </a:lvl8pPr>
            <a:lvl9pPr marL="365570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080" y="301752"/>
            <a:ext cx="9066531" cy="12610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503079" y="2161495"/>
            <a:ext cx="4456296" cy="4599331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11728" y="2161495"/>
            <a:ext cx="4457883" cy="45993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A57AFB-A20C-A84D-8CA2-A9C117C733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88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3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63" indent="0">
              <a:buNone/>
              <a:defRPr sz="1800"/>
            </a:lvl2pPr>
            <a:lvl3pPr marL="913926" indent="0">
              <a:buNone/>
              <a:defRPr sz="1700"/>
            </a:lvl3pPr>
            <a:lvl4pPr marL="1370889" indent="0">
              <a:buNone/>
              <a:defRPr sz="1400"/>
            </a:lvl4pPr>
            <a:lvl5pPr marL="1827851" indent="0">
              <a:buNone/>
              <a:defRPr sz="1400"/>
            </a:lvl5pPr>
            <a:lvl6pPr marL="2284815" indent="0">
              <a:buNone/>
              <a:defRPr sz="1400"/>
            </a:lvl6pPr>
            <a:lvl7pPr marL="2741778" indent="0">
              <a:buNone/>
              <a:defRPr sz="1400"/>
            </a:lvl7pPr>
            <a:lvl8pPr marL="3198741" indent="0">
              <a:buNone/>
              <a:defRPr sz="1400"/>
            </a:lvl8pPr>
            <a:lvl9pPr marL="3655704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8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8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3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2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63" indent="0">
              <a:buNone/>
              <a:defRPr sz="2000" b="1"/>
            </a:lvl2pPr>
            <a:lvl3pPr marL="913926" indent="0">
              <a:buNone/>
              <a:defRPr sz="1800" b="1"/>
            </a:lvl3pPr>
            <a:lvl4pPr marL="1370889" indent="0">
              <a:buNone/>
              <a:defRPr sz="1700" b="1"/>
            </a:lvl4pPr>
            <a:lvl5pPr marL="1827851" indent="0">
              <a:buNone/>
              <a:defRPr sz="1700" b="1"/>
            </a:lvl5pPr>
            <a:lvl6pPr marL="2284815" indent="0">
              <a:buNone/>
              <a:defRPr sz="1700" b="1"/>
            </a:lvl6pPr>
            <a:lvl7pPr marL="2741778" indent="0">
              <a:buNone/>
              <a:defRPr sz="1700" b="1"/>
            </a:lvl7pPr>
            <a:lvl8pPr marL="3198741" indent="0">
              <a:buNone/>
              <a:defRPr sz="1700" b="1"/>
            </a:lvl8pPr>
            <a:lvl9pPr marL="3655704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2" y="2398719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3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63" indent="0">
              <a:buNone/>
              <a:defRPr sz="2000" b="1"/>
            </a:lvl2pPr>
            <a:lvl3pPr marL="913926" indent="0">
              <a:buNone/>
              <a:defRPr sz="1800" b="1"/>
            </a:lvl3pPr>
            <a:lvl4pPr marL="1370889" indent="0">
              <a:buNone/>
              <a:defRPr sz="1700" b="1"/>
            </a:lvl4pPr>
            <a:lvl5pPr marL="1827851" indent="0">
              <a:buNone/>
              <a:defRPr sz="1700" b="1"/>
            </a:lvl5pPr>
            <a:lvl6pPr marL="2284815" indent="0">
              <a:buNone/>
              <a:defRPr sz="1700" b="1"/>
            </a:lvl6pPr>
            <a:lvl7pPr marL="2741778" indent="0">
              <a:buNone/>
              <a:defRPr sz="1700" b="1"/>
            </a:lvl7pPr>
            <a:lvl8pPr marL="3198741" indent="0">
              <a:buNone/>
              <a:defRPr sz="1700" b="1"/>
            </a:lvl8pPr>
            <a:lvl9pPr marL="3655704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3" y="2398719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4" y="301630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9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4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6963" indent="0">
              <a:buNone/>
              <a:defRPr sz="1200"/>
            </a:lvl2pPr>
            <a:lvl3pPr marL="913926" indent="0">
              <a:buNone/>
              <a:defRPr sz="1000"/>
            </a:lvl3pPr>
            <a:lvl4pPr marL="1370889" indent="0">
              <a:buNone/>
              <a:defRPr sz="900"/>
            </a:lvl4pPr>
            <a:lvl5pPr marL="1827851" indent="0">
              <a:buNone/>
              <a:defRPr sz="900"/>
            </a:lvl5pPr>
            <a:lvl6pPr marL="2284815" indent="0">
              <a:buNone/>
              <a:defRPr sz="900"/>
            </a:lvl6pPr>
            <a:lvl7pPr marL="2741778" indent="0">
              <a:buNone/>
              <a:defRPr sz="900"/>
            </a:lvl7pPr>
            <a:lvl8pPr marL="3198741" indent="0">
              <a:buNone/>
              <a:defRPr sz="900"/>
            </a:lvl8pPr>
            <a:lvl9pPr marL="365570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4" y="5294318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4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963" indent="0">
              <a:buNone/>
              <a:defRPr sz="2800"/>
            </a:lvl2pPr>
            <a:lvl3pPr marL="913926" indent="0">
              <a:buNone/>
              <a:defRPr sz="2400"/>
            </a:lvl3pPr>
            <a:lvl4pPr marL="1370889" indent="0">
              <a:buNone/>
              <a:defRPr sz="2000"/>
            </a:lvl4pPr>
            <a:lvl5pPr marL="1827851" indent="0">
              <a:buNone/>
              <a:defRPr sz="2000"/>
            </a:lvl5pPr>
            <a:lvl6pPr marL="2284815" indent="0">
              <a:buNone/>
              <a:defRPr sz="2000"/>
            </a:lvl6pPr>
            <a:lvl7pPr marL="2741778" indent="0">
              <a:buNone/>
              <a:defRPr sz="2000"/>
            </a:lvl7pPr>
            <a:lvl8pPr marL="3198741" indent="0">
              <a:buNone/>
              <a:defRPr sz="2000"/>
            </a:lvl8pPr>
            <a:lvl9pPr marL="365570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4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6963" indent="0">
              <a:buNone/>
              <a:defRPr sz="1200"/>
            </a:lvl2pPr>
            <a:lvl3pPr marL="913926" indent="0">
              <a:buNone/>
              <a:defRPr sz="1000"/>
            </a:lvl3pPr>
            <a:lvl4pPr marL="1370889" indent="0">
              <a:buNone/>
              <a:defRPr sz="900"/>
            </a:lvl4pPr>
            <a:lvl5pPr marL="1827851" indent="0">
              <a:buNone/>
              <a:defRPr sz="900"/>
            </a:lvl5pPr>
            <a:lvl6pPr marL="2284815" indent="0">
              <a:buNone/>
              <a:defRPr sz="900"/>
            </a:lvl6pPr>
            <a:lvl7pPr marL="2741778" indent="0">
              <a:buNone/>
              <a:defRPr sz="900"/>
            </a:lvl7pPr>
            <a:lvl8pPr marL="3198741" indent="0">
              <a:buNone/>
              <a:defRPr sz="900"/>
            </a:lvl8pPr>
            <a:lvl9pPr marL="365570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4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4" y="1770068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4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525" algn="l"/>
                <a:tab pos="1447045" algn="l"/>
                <a:tab pos="217057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525" algn="l"/>
                <a:tab pos="1447045" algn="l"/>
                <a:tab pos="2170575" algn="l"/>
                <a:tab pos="2894099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8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525" algn="l"/>
                <a:tab pos="1447045" algn="l"/>
                <a:tab pos="217057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6963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576" indent="-215790" algn="ctr" defTabSz="456963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364" indent="-215790" algn="ctr" defTabSz="456963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153" indent="-215790" algn="ctr" defTabSz="456963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8940" indent="-215790" algn="ctr" defTabSz="456963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5903" indent="-215790" algn="ctr" defTabSz="456963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2867" indent="-215790" algn="ctr" defTabSz="456963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49829" indent="-215790" algn="ctr" defTabSz="456963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6795" indent="-215790" algn="ctr" defTabSz="456963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576" indent="-323683" algn="l" defTabSz="456963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153" indent="-287189" algn="l" defTabSz="456963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727" indent="-215790" algn="l" defTabSz="456963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305" indent="-215790" algn="l" defTabSz="456963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7881" indent="-215790" algn="l" defTabSz="456963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4844" indent="-215790" algn="l" defTabSz="456963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1807" indent="-215790" algn="l" defTabSz="456963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8770" indent="-215790" algn="l" defTabSz="456963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5733" indent="-215790" algn="l" defTabSz="456963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9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63" algn="l" defTabSz="4569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6" algn="l" defTabSz="4569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89" algn="l" defTabSz="4569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51" algn="l" defTabSz="4569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15" algn="l" defTabSz="4569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78" algn="l" defTabSz="4569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41" algn="l" defTabSz="4569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704" algn="l" defTabSz="4569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6" y="1419224"/>
            <a:ext cx="8566150" cy="1620839"/>
          </a:xfrm>
        </p:spPr>
        <p:txBody>
          <a:bodyPr/>
          <a:lstStyle/>
          <a:p>
            <a:r>
              <a:rPr lang="en-US" dirty="0" smtClean="0"/>
              <a:t>Neurons Support a Remarkable Range of Computation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932731"/>
            <a:ext cx="4114959" cy="4121393"/>
          </a:xfrm>
          <a:prstGeom prst="rect">
            <a:avLst/>
          </a:prstGeom>
        </p:spPr>
      </p:pic>
      <p:pic>
        <p:nvPicPr>
          <p:cNvPr id="7" name="Picture 6" descr="fig_objrec_blobo_tr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621" y="1563688"/>
            <a:ext cx="3191193" cy="26890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fig_objrec_blobo_trn_pc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621" y="4252702"/>
            <a:ext cx="3191193" cy="26370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/>
          <p:cNvSpPr txBox="1"/>
          <p:nvPr/>
        </p:nvSpPr>
        <p:spPr>
          <a:xfrm>
            <a:off x="503241" y="6302376"/>
            <a:ext cx="4114959" cy="364907"/>
          </a:xfrm>
          <a:prstGeom prst="rect">
            <a:avLst/>
          </a:prstGeom>
          <a:noFill/>
        </p:spPr>
        <p:txBody>
          <a:bodyPr wrap="square" lIns="100772" tIns="50387" rIns="100772" bIns="50387" rtlCol="0">
            <a:spAutoFit/>
          </a:bodyPr>
          <a:lstStyle/>
          <a:p>
            <a:r>
              <a:rPr lang="en-US" dirty="0" smtClean="0"/>
              <a:t>50% Occlusion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58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endParaRPr lang="en-US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83" tIns="50392" rIns="100783" bIns="50392" numCol="1" rtlCol="0" anchor="t" anchorCtr="0" compatLnSpc="1">
            <a:prstTxWarp prst="textNoShape">
              <a:avLst/>
            </a:prstTxWarp>
          </a:bodyPr>
          <a:lstStyle/>
          <a:p>
            <a:pPr defTabSz="50392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1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AI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k-Means, Chinese Restaurant, Indian Buffet.. </a:t>
            </a:r>
          </a:p>
          <a:p>
            <a:pPr lvl="1"/>
            <a:r>
              <a:rPr lang="en-US" dirty="0" smtClean="0"/>
              <a:t>A virtual smorgasbord!</a:t>
            </a:r>
          </a:p>
          <a:p>
            <a:r>
              <a:rPr lang="en-US" dirty="0" smtClean="0"/>
              <a:t>Challenges: hierarchy, bidirectional constraint satisfaction</a:t>
            </a:r>
          </a:p>
          <a:p>
            <a:pPr lvl="1"/>
            <a:r>
              <a:rPr lang="en-US" dirty="0" smtClean="0"/>
              <a:t>HMAX et al: insert your favorite feature set, apply MAX pooling, run a SVM..</a:t>
            </a:r>
          </a:p>
          <a:p>
            <a:pPr lvl="1"/>
            <a:r>
              <a:rPr lang="en-US" dirty="0" smtClean="0"/>
              <a:t>Deep Networks: </a:t>
            </a:r>
            <a:r>
              <a:rPr lang="en-US" dirty="0" err="1" smtClean="0"/>
              <a:t>backprop</a:t>
            </a:r>
            <a:r>
              <a:rPr lang="en-US" dirty="0" smtClean="0"/>
              <a:t>+.. Generative framework compatible with MAX translation invariance?</a:t>
            </a:r>
          </a:p>
          <a:p>
            <a:pPr lvl="1"/>
            <a:r>
              <a:rPr lang="en-US" dirty="0" err="1" smtClean="0"/>
              <a:t>Bidir</a:t>
            </a:r>
            <a:r>
              <a:rPr lang="en-US" dirty="0" smtClean="0"/>
              <a:t> constraint satisfaction = messy, inhibition + excitation (edge of epilepsy)..</a:t>
            </a:r>
          </a:p>
          <a:p>
            <a:pPr marL="10789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19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Remaining </a:t>
            </a:r>
            <a:r>
              <a:rPr lang="en-US" dirty="0" smtClean="0"/>
              <a:t>20%?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High capacity content addressable </a:t>
            </a:r>
            <a:r>
              <a:rPr lang="en-US" sz="2800" dirty="0" smtClean="0"/>
              <a:t>memory</a:t>
            </a:r>
          </a:p>
          <a:p>
            <a:pPr lvl="1"/>
            <a:r>
              <a:rPr lang="en-US" sz="2400" dirty="0" smtClean="0"/>
              <a:t>Biology: hippocampus</a:t>
            </a:r>
            <a:endParaRPr lang="en-US" sz="2400" dirty="0"/>
          </a:p>
          <a:p>
            <a:pPr lvl="1"/>
            <a:r>
              <a:rPr lang="en-US" sz="2400" dirty="0" smtClean="0"/>
              <a:t>AI: anything here?</a:t>
            </a:r>
          </a:p>
          <a:p>
            <a:r>
              <a:rPr lang="en-US" sz="2800" dirty="0" smtClean="0"/>
              <a:t>Online </a:t>
            </a:r>
            <a:r>
              <a:rPr lang="en-US" sz="2800" dirty="0"/>
              <a:t>perceptual control of complex motor skill</a:t>
            </a:r>
          </a:p>
          <a:p>
            <a:pPr lvl="1"/>
            <a:r>
              <a:rPr lang="en-US" sz="2400" dirty="0" smtClean="0"/>
              <a:t>Biology: parietal lobe + cerebellum</a:t>
            </a:r>
          </a:p>
          <a:p>
            <a:pPr lvl="1"/>
            <a:r>
              <a:rPr lang="en-US" sz="2400" dirty="0" smtClean="0"/>
              <a:t>AI: forward models, PID feedback control..</a:t>
            </a:r>
          </a:p>
          <a:p>
            <a:r>
              <a:rPr lang="en-US" sz="2800" dirty="0" smtClean="0"/>
              <a:t>Decision making and action selection</a:t>
            </a:r>
          </a:p>
          <a:p>
            <a:pPr lvl="1"/>
            <a:r>
              <a:rPr lang="en-US" sz="2400" dirty="0" smtClean="0"/>
              <a:t>Hierarchical sequences of planned actions</a:t>
            </a:r>
          </a:p>
          <a:p>
            <a:pPr lvl="1"/>
            <a:r>
              <a:rPr lang="en-US" sz="2400" dirty="0" smtClean="0"/>
              <a:t>Biology: Frontal cortex and basal ganglia</a:t>
            </a:r>
          </a:p>
          <a:p>
            <a:pPr lvl="1"/>
            <a:r>
              <a:rPr lang="en-US" sz="2400" dirty="0" smtClean="0"/>
              <a:t>AI: RL, </a:t>
            </a:r>
            <a:r>
              <a:rPr lang="en-US" sz="2400" dirty="0" smtClean="0"/>
              <a:t>POMDP, dynamic </a:t>
            </a:r>
            <a:r>
              <a:rPr lang="en-US" sz="2400" dirty="0" smtClean="0"/>
              <a:t>programming..</a:t>
            </a:r>
          </a:p>
        </p:txBody>
      </p:sp>
    </p:spTree>
    <p:extLst>
      <p:ext uri="{BB962C8B-B14F-4D97-AF65-F5344CB8AC3E}">
        <p14:creationId xmlns:p14="http://schemas.microsoft.com/office/powerpoint/2010/main" val="296646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Biologically-based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5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5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5"/>
            <a:ext cx="8823257" cy="885635"/>
          </a:xfrm>
          <a:prstGeom prst="rect">
            <a:avLst/>
          </a:prstGeom>
          <a:noFill/>
        </p:spPr>
        <p:txBody>
          <a:bodyPr wrap="square" lIns="100739" tIns="50372" rIns="100739" bIns="50372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</a:t>
            </a:r>
            <a:r>
              <a:rPr lang="en-US" dirty="0" smtClean="0"/>
              <a:t>function – </a:t>
            </a:r>
            <a:r>
              <a:rPr lang="en-US" b="1" i="1" dirty="0" smtClean="0"/>
              <a:t>all built out of the same neurons.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4683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44" y="301630"/>
            <a:ext cx="9069386" cy="1263650"/>
          </a:xfrm>
          <a:ln/>
        </p:spPr>
        <p:txBody>
          <a:bodyPr/>
          <a:lstStyle/>
          <a:p>
            <a:pPr>
              <a:tabLst>
                <a:tab pos="723525" algn="l"/>
                <a:tab pos="1447045" algn="l"/>
                <a:tab pos="2170575" algn="l"/>
                <a:tab pos="2894099" algn="l"/>
                <a:tab pos="3617623" algn="l"/>
                <a:tab pos="4341150" algn="l"/>
                <a:tab pos="5064674" algn="l"/>
                <a:tab pos="5788199" algn="l"/>
                <a:tab pos="6511723" algn="l"/>
                <a:tab pos="7235249" algn="l"/>
                <a:tab pos="7958774" algn="l"/>
                <a:tab pos="8682298" algn="l"/>
              </a:tabLst>
            </a:pPr>
            <a:r>
              <a:rPr lang="en-GB" dirty="0"/>
              <a:t>Dynamic, Adaptive Gating (BG</a:t>
            </a:r>
            <a:r>
              <a:rPr lang="en-GB" dirty="0" smtClean="0"/>
              <a:t>)</a:t>
            </a:r>
            <a:br>
              <a:rPr lang="en-GB" dirty="0" smtClean="0"/>
            </a:br>
            <a:r>
              <a:rPr lang="en-GB" sz="2000" dirty="0" smtClean="0"/>
              <a:t>(O’Reilly &amp; Frank, 2006; O’Reilly 2006)</a:t>
            </a:r>
            <a:endParaRPr lang="en-GB" sz="2000" dirty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11200" y="6296025"/>
            <a:ext cx="8890000" cy="685800"/>
          </a:xfrm>
          <a:ln/>
        </p:spPr>
        <p:txBody>
          <a:bodyPr/>
          <a:lstStyle/>
          <a:p>
            <a:pPr marL="107904" indent="0">
              <a:buNone/>
              <a:tabLst>
                <a:tab pos="723525" algn="l"/>
                <a:tab pos="1447045" algn="l"/>
                <a:tab pos="2170575" algn="l"/>
                <a:tab pos="2894099" algn="l"/>
                <a:tab pos="3617623" algn="l"/>
                <a:tab pos="4341150" algn="l"/>
                <a:tab pos="5064674" algn="l"/>
                <a:tab pos="5788199" algn="l"/>
                <a:tab pos="6511723" algn="l"/>
                <a:tab pos="7235249" algn="l"/>
                <a:tab pos="7958774" algn="l"/>
                <a:tab pos="8682298" algn="l"/>
              </a:tabLst>
            </a:pPr>
            <a:r>
              <a:rPr lang="en-GB" sz="1800" dirty="0" smtClean="0"/>
              <a:t>A) BG = </a:t>
            </a:r>
            <a:r>
              <a:rPr lang="en-GB" sz="1800" dirty="0" err="1" smtClean="0"/>
              <a:t>NoGo</a:t>
            </a:r>
            <a:r>
              <a:rPr lang="en-GB" sz="1800" dirty="0" smtClean="0"/>
              <a:t> (indirect pathway), PFC continues to maintain sustained firing.</a:t>
            </a:r>
          </a:p>
          <a:p>
            <a:pPr marL="107904" indent="0">
              <a:buNone/>
              <a:tabLst>
                <a:tab pos="723525" algn="l"/>
                <a:tab pos="1447045" algn="l"/>
                <a:tab pos="2170575" algn="l"/>
                <a:tab pos="2894099" algn="l"/>
                <a:tab pos="3617623" algn="l"/>
                <a:tab pos="4341150" algn="l"/>
                <a:tab pos="5064674" algn="l"/>
                <a:tab pos="5788199" algn="l"/>
                <a:tab pos="6511723" algn="l"/>
                <a:tab pos="7235249" algn="l"/>
                <a:tab pos="7958774" algn="l"/>
                <a:tab pos="8682298" algn="l"/>
              </a:tabLst>
            </a:pPr>
            <a:r>
              <a:rPr lang="en-GB" sz="1800" dirty="0" smtClean="0"/>
              <a:t>B) BG = Go (direct pathway) triggers updating of PFC to encode new information</a:t>
            </a:r>
            <a:endParaRPr lang="en-GB" sz="18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710171"/>
            <a:ext cx="7848600" cy="428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1402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PFC / BG Production System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876425"/>
            <a:ext cx="9067799" cy="2955342"/>
          </a:xfrm>
        </p:spPr>
      </p:pic>
      <p:sp>
        <p:nvSpPr>
          <p:cNvPr id="8" name="TextBox 7"/>
          <p:cNvSpPr txBox="1"/>
          <p:nvPr/>
        </p:nvSpPr>
        <p:spPr>
          <a:xfrm>
            <a:off x="542925" y="5686425"/>
            <a:ext cx="9067800" cy="96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Essentially a </a:t>
            </a:r>
            <a:r>
              <a:rPr lang="en-US" sz="2000" dirty="0"/>
              <a:t>T</a:t>
            </a:r>
            <a:r>
              <a:rPr lang="en-US" sz="2000" dirty="0" smtClean="0"/>
              <a:t>uring machine: conditionals, iteration, memory updates, etc..</a:t>
            </a:r>
          </a:p>
          <a:p>
            <a:pPr marL="342900" indent="-342900">
              <a:buFontTx/>
              <a:buChar char="•"/>
            </a:pPr>
            <a:r>
              <a:rPr lang="en-US" sz="2000" dirty="0" smtClean="0"/>
              <a:t>BG gating encodes the program steps, drives memory updates</a:t>
            </a:r>
          </a:p>
          <a:p>
            <a:pPr marL="342900" indent="-342900">
              <a:buFontTx/>
              <a:buChar char="•"/>
            </a:pPr>
            <a:r>
              <a:rPr lang="en-US" sz="2000" dirty="0" smtClean="0"/>
              <a:t>PFC maintains the memory, drives top-down processing in posterior cortex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007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SAL: Synthesis of ACT-R &amp; </a:t>
            </a:r>
            <a:r>
              <a:rPr lang="en-US" dirty="0" err="1" smtClean="0"/>
              <a:t>Leabra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/>
              <a:t>(</a:t>
            </a:r>
            <a:r>
              <a:rPr lang="en-US" sz="3200" dirty="0" err="1"/>
              <a:t>Jilk</a:t>
            </a:r>
            <a:r>
              <a:rPr lang="en-US" sz="3200" dirty="0"/>
              <a:t>, </a:t>
            </a:r>
            <a:r>
              <a:rPr lang="en-US" sz="3200" dirty="0" err="1"/>
              <a:t>Lebiere</a:t>
            </a:r>
            <a:r>
              <a:rPr lang="en-US" sz="3200" dirty="0"/>
              <a:t>, O’Reilly &amp; Anderson, 2008)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43"/>
          <a:stretch/>
        </p:blipFill>
        <p:spPr>
          <a:xfrm>
            <a:off x="390530" y="1495434"/>
            <a:ext cx="4672769" cy="4989513"/>
          </a:xfrm>
        </p:spPr>
      </p:pic>
      <p:pic>
        <p:nvPicPr>
          <p:cNvPr id="5" name="Picture 4" descr="fig_act_r_s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34" y="1876433"/>
            <a:ext cx="5191805" cy="4010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0526" y="6600830"/>
            <a:ext cx="7390699" cy="355405"/>
          </a:xfrm>
          <a:prstGeom prst="rect">
            <a:avLst/>
          </a:prstGeom>
          <a:noFill/>
        </p:spPr>
        <p:txBody>
          <a:bodyPr wrap="none" lIns="91364" tIns="45682" rIns="91364" bIns="45682" rtlCol="0">
            <a:spAutoFit/>
          </a:bodyPr>
          <a:lstStyle/>
          <a:p>
            <a:r>
              <a:rPr lang="en-US" dirty="0"/>
              <a:t>Convergent architecture from very different trajectories and constraints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43531" y="5915028"/>
            <a:ext cx="3776786" cy="355433"/>
          </a:xfrm>
          <a:prstGeom prst="rect">
            <a:avLst/>
          </a:prstGeom>
          <a:noFill/>
        </p:spPr>
        <p:txBody>
          <a:bodyPr wrap="none" lIns="91392" tIns="45696" rIns="91392" bIns="45696" rtlCol="0">
            <a:spAutoFit/>
          </a:bodyPr>
          <a:lstStyle/>
          <a:p>
            <a:r>
              <a:rPr lang="en-US" dirty="0" smtClean="0"/>
              <a:t>(ACT-R now available in </a:t>
            </a:r>
            <a:r>
              <a:rPr lang="en-US" i="1" dirty="0" smtClean="0"/>
              <a:t>emergent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6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Convergent Pluralism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ACT-R model and </a:t>
            </a:r>
            <a:r>
              <a:rPr lang="en-US" dirty="0" err="1" smtClean="0"/>
              <a:t>Leabra</a:t>
            </a:r>
            <a:r>
              <a:rPr lang="en-US" dirty="0" smtClean="0"/>
              <a:t> model of same task</a:t>
            </a:r>
          </a:p>
          <a:p>
            <a:r>
              <a:rPr lang="en-US" dirty="0" smtClean="0"/>
              <a:t>ACT-R serves as an implemented task analysis</a:t>
            </a:r>
          </a:p>
          <a:p>
            <a:r>
              <a:rPr lang="en-US" dirty="0" smtClean="0"/>
              <a:t>Guides slower development and training of neural model</a:t>
            </a:r>
          </a:p>
          <a:p>
            <a:endParaRPr lang="en-US" dirty="0"/>
          </a:p>
          <a:p>
            <a:r>
              <a:rPr lang="en-US" dirty="0" smtClean="0"/>
              <a:t>Latest approach: ACT-R is a Tutor (again) for </a:t>
            </a:r>
            <a:r>
              <a:rPr lang="en-US" dirty="0" err="1" smtClean="0"/>
              <a:t>Leabra</a:t>
            </a:r>
            <a:r>
              <a:rPr lang="en-US" dirty="0" smtClean="0"/>
              <a:t> neural models, which learn more slowly to perform same functionality – many opportunities to compare and contrast…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8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ICArUS</a:t>
            </a:r>
            <a:r>
              <a:rPr lang="en-US" dirty="0" smtClean="0"/>
              <a:t>-MINDS (IARPA)</a:t>
            </a:r>
            <a:br>
              <a:rPr lang="en-US" dirty="0" smtClean="0"/>
            </a:br>
            <a:r>
              <a:rPr lang="en-US" sz="2000" dirty="0"/>
              <a:t>Integrated Cognitive Architecture for Understanding </a:t>
            </a:r>
            <a:r>
              <a:rPr lang="en-US" sz="2000" dirty="0" err="1"/>
              <a:t>Sensemaking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Mirroring Intelligence in a Neural Description of </a:t>
            </a:r>
            <a:r>
              <a:rPr lang="en-US" sz="2000" dirty="0" err="1"/>
              <a:t>Sensemaking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5919" y="1900243"/>
            <a:ext cx="3947002" cy="4010096"/>
          </a:xfrm>
          <a:prstGeom prst="rect">
            <a:avLst/>
          </a:prstGeom>
          <a:noFill/>
        </p:spPr>
        <p:txBody>
          <a:bodyPr wrap="square" lIns="100652" tIns="50329" rIns="100652" bIns="50329" rtlCol="0">
            <a:spAutoFit/>
          </a:bodyPr>
          <a:lstStyle/>
          <a:p>
            <a:r>
              <a:rPr lang="en-US" dirty="0" smtClean="0"/>
              <a:t>Team: HRL (R. Bhattacharyya), CU Boulder (R. O’Reilly), CMU (C. </a:t>
            </a:r>
            <a:r>
              <a:rPr lang="en-US" dirty="0" err="1" smtClean="0"/>
              <a:t>Lebiere</a:t>
            </a:r>
            <a:r>
              <a:rPr lang="en-US" dirty="0" smtClean="0"/>
              <a:t>), UTH (H. Wang), PARC (P. </a:t>
            </a:r>
            <a:r>
              <a:rPr lang="en-US" dirty="0" err="1" smtClean="0"/>
              <a:t>Pirolli</a:t>
            </a:r>
            <a:r>
              <a:rPr lang="en-US" dirty="0" smtClean="0"/>
              <a:t>), UCI (J. </a:t>
            </a:r>
            <a:r>
              <a:rPr lang="en-US" dirty="0" err="1" smtClean="0"/>
              <a:t>Krichmar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Goal: Build biologically-based cognitive architecture to model intelligence analyst.</a:t>
            </a:r>
          </a:p>
          <a:p>
            <a:endParaRPr lang="en-US" dirty="0"/>
          </a:p>
          <a:p>
            <a:r>
              <a:rPr lang="en-US" dirty="0" smtClean="0"/>
              <a:t>Brain areas:</a:t>
            </a:r>
          </a:p>
          <a:p>
            <a:pPr marL="314558" indent="-314558">
              <a:buFontTx/>
              <a:buChar char="•"/>
            </a:pPr>
            <a:r>
              <a:rPr lang="en-US" dirty="0" smtClean="0"/>
              <a:t>Posterior Cortex (IT, Parietal)</a:t>
            </a:r>
          </a:p>
          <a:p>
            <a:pPr marL="314558" indent="-314558">
              <a:buFontTx/>
              <a:buChar char="•"/>
            </a:pPr>
            <a:r>
              <a:rPr lang="en-US" dirty="0" smtClean="0"/>
              <a:t>PFC/BG/DA</a:t>
            </a:r>
          </a:p>
          <a:p>
            <a:pPr marL="314558" indent="-314558">
              <a:buFontTx/>
              <a:buChar char="•"/>
            </a:pPr>
            <a:r>
              <a:rPr lang="en-US" dirty="0" smtClean="0"/>
              <a:t>Hippocampus</a:t>
            </a:r>
          </a:p>
          <a:p>
            <a:pPr marL="314558" indent="-314558">
              <a:buFontTx/>
              <a:buChar char="•"/>
            </a:pPr>
            <a:r>
              <a:rPr lang="en-US" dirty="0" smtClean="0"/>
              <a:t>BNS: LC, </a:t>
            </a:r>
            <a:r>
              <a:rPr lang="en-US" dirty="0" err="1" smtClean="0"/>
              <a:t>ACh</a:t>
            </a:r>
            <a:endParaRPr lang="en-US" dirty="0" smtClean="0"/>
          </a:p>
          <a:p>
            <a:pPr marL="314558" indent="-314558">
              <a:buFontTx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810" y="1808265"/>
            <a:ext cx="4784053" cy="5066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320" y="4780192"/>
            <a:ext cx="2851414" cy="24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0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Unit of </a:t>
            </a:r>
            <a:r>
              <a:rPr lang="en-US" dirty="0" smtClean="0"/>
              <a:t>Intelligence!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" name="Content Placeholder 5" descr="fig_cortical_neuron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17" r="-817"/>
          <a:stretch/>
        </p:blipFill>
        <p:spPr>
          <a:xfrm>
            <a:off x="4260390" y="1770068"/>
            <a:ext cx="1556681" cy="4989513"/>
          </a:xfrm>
        </p:spPr>
      </p:pic>
    </p:spTree>
    <p:extLst>
      <p:ext uri="{BB962C8B-B14F-4D97-AF65-F5344CB8AC3E}">
        <p14:creationId xmlns:p14="http://schemas.microsoft.com/office/powerpoint/2010/main" val="222071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ccnbook.colorado.edu</a:t>
            </a:r>
            <a:endParaRPr lang="en-US" dirty="0"/>
          </a:p>
        </p:txBody>
      </p:sp>
      <p:pic>
        <p:nvPicPr>
          <p:cNvPr id="4" name="Content Placeholder 3" descr="ccnbook_cover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3" r="-866"/>
          <a:stretch/>
        </p:blipFill>
        <p:spPr>
          <a:xfrm>
            <a:off x="3130667" y="1770072"/>
            <a:ext cx="3859187" cy="4989513"/>
          </a:xfrm>
        </p:spPr>
      </p:pic>
    </p:spTree>
    <p:extLst>
      <p:ext uri="{BB962C8B-B14F-4D97-AF65-F5344CB8AC3E}">
        <p14:creationId xmlns:p14="http://schemas.microsoft.com/office/powerpoint/2010/main" val="192768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79"/>
          <a:lstStyle/>
          <a:p>
            <a:pPr>
              <a:tabLst>
                <a:tab pos="723376" algn="l"/>
                <a:tab pos="1446746" algn="l"/>
                <a:tab pos="2170124" algn="l"/>
                <a:tab pos="2893499" algn="l"/>
                <a:tab pos="3616873" algn="l"/>
                <a:tab pos="4340250" algn="l"/>
                <a:tab pos="5063624" algn="l"/>
                <a:tab pos="5786999" algn="l"/>
                <a:tab pos="6510373" algn="l"/>
                <a:tab pos="7233749" algn="l"/>
                <a:tab pos="7957125" algn="l"/>
                <a:tab pos="86804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5"/>
            <a:ext cx="4618831" cy="5342593"/>
          </a:xfrm>
          <a:ln/>
        </p:spPr>
        <p:txBody>
          <a:bodyPr tIns="15865"/>
          <a:lstStyle/>
          <a:p>
            <a:pPr algn="ctr">
              <a:spcAft>
                <a:spcPts val="764"/>
              </a:spcAft>
              <a:buNone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600" b="1" dirty="0"/>
              <a:t>CCN Lab</a:t>
            </a:r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/>
              <a:t>Tom Hazy</a:t>
            </a:r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/>
              <a:t>Seth Herd</a:t>
            </a:r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/>
              <a:t>Kai Krueger</a:t>
            </a:r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/>
              <a:t>Brian Mingus</a:t>
            </a:r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/>
              <a:t>Wolfgang Pauli</a:t>
            </a:r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spcAft>
                <a:spcPts val="764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  <a:tab pos="28934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3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5" rIns="0" bIns="0">
            <a:prstTxWarp prst="textNoShape">
              <a:avLst/>
            </a:prstTxWarp>
          </a:bodyPr>
          <a:lstStyle/>
          <a:p>
            <a:pPr marL="431488" indent="-323617" algn="ctr">
              <a:spcAft>
                <a:spcPts val="752"/>
              </a:spcAft>
              <a:tabLst>
                <a:tab pos="723376" algn="l"/>
                <a:tab pos="1446746" algn="l"/>
                <a:tab pos="2170124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488" indent="-323617">
              <a:spcAft>
                <a:spcPts val="752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</a:tabLst>
            </a:pPr>
            <a:r>
              <a:rPr lang="en-US" sz="2600" b="1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488" indent="-323617">
              <a:spcAft>
                <a:spcPts val="752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</a:tabLst>
            </a:pPr>
            <a:r>
              <a:rPr lang="en-US" sz="2600" b="1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McKenna &amp; Bello</a:t>
            </a:r>
          </a:p>
          <a:p>
            <a:pPr marL="431488" indent="-323617">
              <a:spcAft>
                <a:spcPts val="752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6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Minnery</a:t>
            </a:r>
            <a:endParaRPr lang="en-US" sz="2600" dirty="0" smtClean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488" indent="-323617">
              <a:spcAft>
                <a:spcPts val="752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</a:tabLst>
            </a:pPr>
            <a:r>
              <a:rPr lang="en-US" sz="2600" b="1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ARL</a:t>
            </a:r>
            <a:r>
              <a:rPr lang="en-US" sz="2600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RCTA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488" indent="-323617">
              <a:spcAft>
                <a:spcPts val="752"/>
              </a:spcAft>
              <a:buFont typeface="Wingdings" pitchFamily="-65" charset="2"/>
              <a:buChar char=""/>
              <a:tabLst>
                <a:tab pos="723376" algn="l"/>
                <a:tab pos="1446746" algn="l"/>
                <a:tab pos="2170124" algn="l"/>
              </a:tabLst>
            </a:pPr>
            <a:r>
              <a:rPr lang="en-US" sz="2600" b="1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600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054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88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4" y="301626"/>
            <a:ext cx="9067799" cy="889000"/>
          </a:xfrm>
        </p:spPr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241" y="1266825"/>
            <a:ext cx="7372253" cy="5919290"/>
          </a:xfrm>
        </p:spPr>
      </p:pic>
    </p:spTree>
    <p:extLst>
      <p:ext uri="{BB962C8B-B14F-4D97-AF65-F5344CB8AC3E}">
        <p14:creationId xmlns:p14="http://schemas.microsoft.com/office/powerpoint/2010/main" val="3458094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4" y="301626"/>
            <a:ext cx="9067799" cy="889000"/>
          </a:xfrm>
        </p:spPr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4" name="Content Placeholder 3" descr="fig_brain_puzzle_blue_sk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9" r="-593"/>
          <a:stretch/>
        </p:blipFill>
        <p:spPr>
          <a:xfrm>
            <a:off x="1198205" y="1266825"/>
            <a:ext cx="7574323" cy="5919290"/>
          </a:xfrm>
        </p:spPr>
      </p:pic>
    </p:spTree>
    <p:extLst>
      <p:ext uri="{BB962C8B-B14F-4D97-AF65-F5344CB8AC3E}">
        <p14:creationId xmlns:p14="http://schemas.microsoft.com/office/powerpoint/2010/main" val="1301618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4" y="301626"/>
            <a:ext cx="9067799" cy="889000"/>
          </a:xfrm>
        </p:spPr>
        <p:txBody>
          <a:bodyPr/>
          <a:lstStyle/>
          <a:p>
            <a:r>
              <a:rPr lang="en-US" dirty="0" smtClean="0"/>
              <a:t>Behavioral Constraints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204" y="1266825"/>
            <a:ext cx="7446318" cy="5919290"/>
          </a:xfrm>
        </p:spPr>
      </p:pic>
    </p:spTree>
    <p:extLst>
      <p:ext uri="{BB962C8B-B14F-4D97-AF65-F5344CB8AC3E}">
        <p14:creationId xmlns:p14="http://schemas.microsoft.com/office/powerpoint/2010/main" val="296875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4" y="301626"/>
            <a:ext cx="9067799" cy="889000"/>
          </a:xfrm>
        </p:spPr>
        <p:txBody>
          <a:bodyPr/>
          <a:lstStyle/>
          <a:p>
            <a:r>
              <a:rPr lang="en-US" dirty="0" err="1" smtClean="0"/>
              <a:t>Neuro</a:t>
            </a:r>
            <a:r>
              <a:rPr lang="en-US" dirty="0" smtClean="0"/>
              <a:t> + Behavioral Constraints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204" y="1266831"/>
            <a:ext cx="7446318" cy="5919289"/>
          </a:xfrm>
        </p:spPr>
      </p:pic>
    </p:spTree>
    <p:extLst>
      <p:ext uri="{BB962C8B-B14F-4D97-AF65-F5344CB8AC3E}">
        <p14:creationId xmlns:p14="http://schemas.microsoft.com/office/powerpoint/2010/main" val="361649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4" y="301626"/>
            <a:ext cx="9067799" cy="889000"/>
          </a:xfrm>
        </p:spPr>
        <p:txBody>
          <a:bodyPr/>
          <a:lstStyle/>
          <a:p>
            <a:r>
              <a:rPr lang="en-US" dirty="0" smtClean="0"/>
              <a:t>Messy Puzzles are Easier to Solve!!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204" y="1266831"/>
            <a:ext cx="7446318" cy="5919289"/>
          </a:xfrm>
        </p:spPr>
      </p:pic>
    </p:spTree>
    <p:extLst>
      <p:ext uri="{BB962C8B-B14F-4D97-AF65-F5344CB8AC3E}">
        <p14:creationId xmlns:p14="http://schemas.microsoft.com/office/powerpoint/2010/main" val="3412272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4" y="301626"/>
            <a:ext cx="9067799" cy="889000"/>
          </a:xfrm>
        </p:spPr>
        <p:txBody>
          <a:bodyPr/>
          <a:lstStyle/>
          <a:p>
            <a:r>
              <a:rPr lang="en-US" sz="4000" dirty="0"/>
              <a:t>Newell’s argument: Satisfy more constraints in an Integrated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930" y="1495429"/>
            <a:ext cx="6400800" cy="5088178"/>
          </a:xfrm>
        </p:spPr>
      </p:pic>
      <p:sp>
        <p:nvSpPr>
          <p:cNvPr id="3" name="TextBox 2"/>
          <p:cNvSpPr txBox="1"/>
          <p:nvPr/>
        </p:nvSpPr>
        <p:spPr>
          <a:xfrm>
            <a:off x="542925" y="6753230"/>
            <a:ext cx="9015726" cy="447047"/>
          </a:xfrm>
          <a:prstGeom prst="rect">
            <a:avLst/>
          </a:prstGeom>
          <a:noFill/>
        </p:spPr>
        <p:txBody>
          <a:bodyPr wrap="none" lIns="91392" tIns="45696" rIns="91392" bIns="45696" rtlCol="0">
            <a:spAutoFit/>
          </a:bodyPr>
          <a:lstStyle/>
          <a:p>
            <a:r>
              <a:rPr lang="en-US" sz="2400" dirty="0"/>
              <a:t>(Biology just as, if not more, constraining vs. other kinds of data)</a:t>
            </a:r>
          </a:p>
        </p:txBody>
      </p:sp>
    </p:spTree>
    <p:extLst>
      <p:ext uri="{BB962C8B-B14F-4D97-AF65-F5344CB8AC3E}">
        <p14:creationId xmlns:p14="http://schemas.microsoft.com/office/powerpoint/2010/main" val="283670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9" y="168063"/>
            <a:ext cx="3359784" cy="1092412"/>
          </a:xfrm>
        </p:spPr>
        <p:txBody>
          <a:bodyPr/>
          <a:lstStyle/>
          <a:p>
            <a:r>
              <a:rPr lang="en-US" dirty="0" err="1" smtClean="0"/>
              <a:t>Emer’s</a:t>
            </a:r>
            <a:r>
              <a:rPr lang="en-US" dirty="0"/>
              <a:t> </a:t>
            </a:r>
            <a:r>
              <a:rPr lang="en-US" dirty="0" smtClean="0"/>
              <a:t>Brain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30985" y="1764665"/>
            <a:ext cx="5176295" cy="51259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2184828"/>
            <a:ext cx="4030980" cy="2447919"/>
          </a:xfrm>
          <a:prstGeom prst="rect">
            <a:avLst/>
          </a:prstGeom>
          <a:noFill/>
        </p:spPr>
        <p:txBody>
          <a:bodyPr wrap="square" lIns="100750" tIns="50377" rIns="100750" bIns="50377" rtlCol="0">
            <a:spAutoFit/>
          </a:bodyPr>
          <a:lstStyle/>
          <a:p>
            <a:pPr marL="314850" indent="-314850">
              <a:buFont typeface="Arial"/>
              <a:buChar char="•"/>
            </a:pPr>
            <a:r>
              <a:rPr lang="en-US" b="0" dirty="0" smtClean="0"/>
              <a:t>Replicates known biology of visual system: V1, V2, V4, IT</a:t>
            </a:r>
          </a:p>
          <a:p>
            <a:pPr marL="314850" indent="-314850">
              <a:buFont typeface="Arial"/>
              <a:buChar char="•"/>
            </a:pPr>
            <a:r>
              <a:rPr lang="en-US" b="0" dirty="0" smtClean="0"/>
              <a:t>Hierarchical extraction of spatial invariance and increasingly complex detectors.</a:t>
            </a:r>
          </a:p>
          <a:p>
            <a:pPr marL="314850" indent="-314850">
              <a:buFont typeface="Arial"/>
              <a:buChar char="•"/>
            </a:pPr>
            <a:r>
              <a:rPr lang="en-US" b="0" dirty="0" smtClean="0"/>
              <a:t>Bidirectional connectivity produces considerable robustness (e.g., to occlusion) and constrains figure-ground processing in area V2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7995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Model</a:t>
            </a:r>
            <a:endParaRPr lang="en-US" dirty="0"/>
          </a:p>
        </p:txBody>
      </p:sp>
      <p:pic>
        <p:nvPicPr>
          <p:cNvPr id="4" name="Content Placeholder 3" descr="fig_neuron_as_detec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89" b="2689"/>
          <a:stretch>
            <a:fillRect/>
          </a:stretch>
        </p:blipFill>
        <p:spPr>
          <a:xfrm>
            <a:off x="1152525" y="1770068"/>
            <a:ext cx="7315200" cy="4025153"/>
          </a:xfrm>
        </p:spPr>
      </p:pic>
      <p:sp>
        <p:nvSpPr>
          <p:cNvPr id="5" name="TextBox 4"/>
          <p:cNvSpPr txBox="1"/>
          <p:nvPr/>
        </p:nvSpPr>
        <p:spPr>
          <a:xfrm>
            <a:off x="1152525" y="5991230"/>
            <a:ext cx="7315200" cy="618631"/>
          </a:xfrm>
          <a:prstGeom prst="rect">
            <a:avLst/>
          </a:prstGeom>
          <a:noFill/>
        </p:spPr>
        <p:txBody>
          <a:bodyPr wrap="square" lIns="91392" tIns="45696" rIns="91392" bIns="45696" rtlCol="0">
            <a:spAutoFit/>
          </a:bodyPr>
          <a:lstStyle/>
          <a:p>
            <a:r>
              <a:rPr lang="en-US" sz="3600" dirty="0" smtClean="0"/>
              <a:t>How far can you go with </a:t>
            </a:r>
            <a:r>
              <a:rPr lang="en-US" sz="3600" dirty="0"/>
              <a:t>detection?</a:t>
            </a:r>
          </a:p>
        </p:txBody>
      </p:sp>
    </p:spTree>
    <p:extLst>
      <p:ext uri="{BB962C8B-B14F-4D97-AF65-F5344CB8AC3E}">
        <p14:creationId xmlns:p14="http://schemas.microsoft.com/office/powerpoint/2010/main" val="93847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Object Recognition</a:t>
            </a:r>
            <a:endParaRPr lang="en-US" dirty="0"/>
          </a:p>
        </p:txBody>
      </p:sp>
      <p:pic>
        <p:nvPicPr>
          <p:cNvPr id="5" name="Content Placeholder 4" descr="fig_invar_trans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6554" y="1770077"/>
            <a:ext cx="4850346" cy="5119687"/>
          </a:xfrm>
          <a:solidFill>
            <a:schemeClr val="bg1">
              <a:alpha val="47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Hierarchy of increasing:</a:t>
            </a:r>
          </a:p>
          <a:p>
            <a:pPr lvl="1"/>
            <a:r>
              <a:rPr lang="en-US" dirty="0" smtClean="0"/>
              <a:t>Feature complexity</a:t>
            </a:r>
          </a:p>
          <a:p>
            <a:pPr lvl="1"/>
            <a:r>
              <a:rPr lang="en-US" dirty="0" smtClean="0"/>
              <a:t>Spatial invariance</a:t>
            </a:r>
          </a:p>
          <a:p>
            <a:r>
              <a:rPr lang="en-US" dirty="0" smtClean="0"/>
              <a:t>Strong match to </a:t>
            </a:r>
            <a:r>
              <a:rPr lang="en-US" dirty="0" err="1" smtClean="0"/>
              <a:t>RF’s</a:t>
            </a:r>
            <a:r>
              <a:rPr lang="en-US" dirty="0" smtClean="0"/>
              <a:t> in corresponding brain areas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(Fukushima, 1980; </a:t>
            </a:r>
            <a:r>
              <a:rPr lang="en-US" dirty="0" err="1" smtClean="0"/>
              <a:t>Poggio</a:t>
            </a:r>
            <a:r>
              <a:rPr lang="en-US" dirty="0" smtClean="0"/>
              <a:t>, </a:t>
            </a:r>
            <a:r>
              <a:rPr lang="en-US" dirty="0" err="1" smtClean="0"/>
              <a:t>Riesenhuber</a:t>
            </a:r>
            <a:r>
              <a:rPr lang="en-US" dirty="0" smtClean="0"/>
              <a:t>, et al…)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0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3525" y="352430"/>
            <a:ext cx="3886199" cy="6797915"/>
          </a:xfrm>
        </p:spPr>
      </p:pic>
      <p:sp>
        <p:nvSpPr>
          <p:cNvPr id="5" name="TextBox 4"/>
          <p:cNvSpPr txBox="1"/>
          <p:nvPr/>
        </p:nvSpPr>
        <p:spPr>
          <a:xfrm>
            <a:off x="466725" y="428629"/>
            <a:ext cx="4419600" cy="6807969"/>
          </a:xfrm>
          <a:prstGeom prst="rect">
            <a:avLst/>
          </a:prstGeom>
          <a:noFill/>
        </p:spPr>
        <p:txBody>
          <a:bodyPr wrap="square" lIns="91392" tIns="45696" rIns="91392" bIns="45696" rtlCol="0">
            <a:spAutoFit/>
          </a:bodyPr>
          <a:lstStyle/>
          <a:p>
            <a:r>
              <a:rPr lang="en-US" sz="2800" dirty="0"/>
              <a:t>Detectors naturally perform </a:t>
            </a:r>
            <a:r>
              <a:rPr lang="en-US" sz="2800" i="1" dirty="0"/>
              <a:t>categorization</a:t>
            </a:r>
          </a:p>
          <a:p>
            <a:endParaRPr lang="en-US" sz="2400" dirty="0"/>
          </a:p>
          <a:p>
            <a:r>
              <a:rPr lang="en-US" sz="2400" dirty="0"/>
              <a:t>Categorizing things properly is </a:t>
            </a:r>
            <a:r>
              <a:rPr lang="en-US" sz="2400" dirty="0" smtClean="0"/>
              <a:t>maybe 80</a:t>
            </a:r>
            <a:r>
              <a:rPr lang="en-US" sz="2400" dirty="0"/>
              <a:t>% of the solution to any </a:t>
            </a:r>
            <a:r>
              <a:rPr lang="en-US" sz="2400" dirty="0" smtClean="0"/>
              <a:t>problem (</a:t>
            </a:r>
            <a:r>
              <a:rPr lang="en-US" sz="2400" i="1" dirty="0" smtClean="0"/>
              <a:t>symbolization</a:t>
            </a:r>
            <a:r>
              <a:rPr lang="en-US" sz="2400" dirty="0" smtClean="0"/>
              <a:t>):</a:t>
            </a:r>
            <a:endParaRPr lang="en-US" sz="2400" dirty="0"/>
          </a:p>
          <a:p>
            <a:endParaRPr lang="en-US" sz="2400" dirty="0"/>
          </a:p>
          <a:p>
            <a:pPr marL="285603" indent="-285603">
              <a:buFont typeface="Arial"/>
              <a:buChar char="•"/>
            </a:pPr>
            <a:r>
              <a:rPr lang="en-US" sz="2400" dirty="0"/>
              <a:t>Object recognition</a:t>
            </a:r>
          </a:p>
          <a:p>
            <a:pPr marL="285603" indent="-285603">
              <a:buFont typeface="Arial"/>
              <a:buChar char="•"/>
            </a:pPr>
            <a:r>
              <a:rPr lang="en-US" sz="2400" dirty="0"/>
              <a:t>Spoken word recognition</a:t>
            </a:r>
          </a:p>
          <a:p>
            <a:pPr marL="285603" indent="-285603">
              <a:buFont typeface="Arial"/>
              <a:buChar char="•"/>
            </a:pPr>
            <a:r>
              <a:rPr lang="en-US" sz="2400" dirty="0"/>
              <a:t>Idiom recognition</a:t>
            </a:r>
          </a:p>
          <a:p>
            <a:pPr marL="285603" indent="-285603">
              <a:buFont typeface="Arial"/>
              <a:buChar char="•"/>
            </a:pPr>
            <a:r>
              <a:rPr lang="en-US" sz="2400" dirty="0"/>
              <a:t>Relationship recognition</a:t>
            </a:r>
          </a:p>
          <a:p>
            <a:pPr marL="285603" indent="-285603">
              <a:buFont typeface="Arial"/>
              <a:buChar char="•"/>
            </a:pPr>
            <a:r>
              <a:rPr lang="en-US" sz="2400" dirty="0"/>
              <a:t>Person recognition</a:t>
            </a:r>
          </a:p>
          <a:p>
            <a:pPr marL="285603" indent="-285603">
              <a:buFont typeface="Arial"/>
              <a:buChar char="•"/>
            </a:pPr>
            <a:r>
              <a:rPr lang="en-US" sz="2400" dirty="0"/>
              <a:t>Action recognition</a:t>
            </a:r>
          </a:p>
          <a:p>
            <a:pPr marL="285603" indent="-285603">
              <a:buFont typeface="Arial"/>
              <a:buChar char="•"/>
            </a:pPr>
            <a:r>
              <a:rPr lang="en-US" sz="2400" dirty="0"/>
              <a:t>…</a:t>
            </a:r>
          </a:p>
          <a:p>
            <a:pPr marL="285603" indent="-285603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Problem solving:</a:t>
            </a:r>
          </a:p>
          <a:p>
            <a:r>
              <a:rPr lang="en-US" sz="2400" i="1" dirty="0"/>
              <a:t>Two men are dead in a cabin in the woods.  What happened?</a:t>
            </a:r>
          </a:p>
          <a:p>
            <a:pPr marL="285603" indent="-285603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153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of Categories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31" y="1819012"/>
            <a:ext cx="9067799" cy="2886177"/>
          </a:xfrm>
        </p:spPr>
      </p:pic>
    </p:spTree>
    <p:extLst>
      <p:ext uri="{BB962C8B-B14F-4D97-AF65-F5344CB8AC3E}">
        <p14:creationId xmlns:p14="http://schemas.microsoft.com/office/powerpoint/2010/main" val="183011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 are Important</a:t>
            </a:r>
            <a:endParaRPr lang="en-US" dirty="0"/>
          </a:p>
        </p:txBody>
      </p:sp>
      <p:pic>
        <p:nvPicPr>
          <p:cNvPr id="4" name="Content Placeholder 3" descr="fig_dalmati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6" r="-432"/>
          <a:stretch/>
        </p:blipFill>
        <p:spPr>
          <a:xfrm>
            <a:off x="695331" y="1495425"/>
            <a:ext cx="5389403" cy="4267200"/>
          </a:xfrm>
        </p:spPr>
      </p:pic>
      <p:sp>
        <p:nvSpPr>
          <p:cNvPr id="5" name="TextBox 4"/>
          <p:cNvSpPr txBox="1"/>
          <p:nvPr/>
        </p:nvSpPr>
        <p:spPr>
          <a:xfrm>
            <a:off x="695325" y="5915025"/>
            <a:ext cx="8077200" cy="1023049"/>
          </a:xfrm>
          <a:prstGeom prst="rect">
            <a:avLst/>
          </a:prstGeom>
          <a:noFill/>
        </p:spPr>
        <p:txBody>
          <a:bodyPr wrap="square" lIns="91392" tIns="45696" rIns="91392" bIns="45696" rtlCol="0">
            <a:spAutoFit/>
          </a:bodyPr>
          <a:lstStyle/>
          <a:p>
            <a:r>
              <a:rPr lang="en-US" sz="3200" dirty="0"/>
              <a:t>Figure-ground, top-down &amp; bottom-up constraint satisfaction..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53125" y="1876425"/>
            <a:ext cx="3370070" cy="24407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6428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Emer</a:t>
            </a:r>
            <a:r>
              <a:rPr lang="en-US" dirty="0" smtClean="0"/>
              <a:t>” Virtual Robot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358" y="1764671"/>
            <a:ext cx="7992745" cy="4991131"/>
          </a:xfrm>
        </p:spPr>
      </p:pic>
    </p:spTree>
    <p:extLst>
      <p:ext uri="{BB962C8B-B14F-4D97-AF65-F5344CB8AC3E}">
        <p14:creationId xmlns:p14="http://schemas.microsoft.com/office/powerpoint/2010/main" val="413643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dobj_10x10_1per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7" y="1176443"/>
            <a:ext cx="6005676" cy="59546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508914" y="1176456"/>
            <a:ext cx="3062125" cy="5966247"/>
          </a:xfrm>
        </p:spPr>
        <p:txBody>
          <a:bodyPr/>
          <a:lstStyle/>
          <a:p>
            <a:r>
              <a:rPr lang="en-US" sz="2000" dirty="0"/>
              <a:t>From Google </a:t>
            </a:r>
            <a:r>
              <a:rPr lang="en-US" sz="2000" dirty="0" err="1"/>
              <a:t>SketchUp</a:t>
            </a:r>
            <a:r>
              <a:rPr lang="en-US" sz="2000" dirty="0"/>
              <a:t> Warehouse</a:t>
            </a:r>
          </a:p>
          <a:p>
            <a:r>
              <a:rPr lang="en-US" sz="2000" dirty="0"/>
              <a:t>100 categories</a:t>
            </a:r>
          </a:p>
          <a:p>
            <a:r>
              <a:rPr lang="en-US" sz="2000" dirty="0"/>
              <a:t>8+ objects per </a:t>
            </a:r>
            <a:r>
              <a:rPr lang="en-US" sz="2000" dirty="0" err="1"/>
              <a:t>categ</a:t>
            </a:r>
            <a:endParaRPr lang="en-US" sz="2000" dirty="0"/>
          </a:p>
          <a:p>
            <a:pPr marL="485364" indent="-377548"/>
            <a:r>
              <a:rPr lang="en-US" sz="2000" dirty="0"/>
              <a:t>2 objects left out for testing</a:t>
            </a:r>
          </a:p>
          <a:p>
            <a:pPr marL="485364" indent="-377548"/>
            <a:r>
              <a:rPr lang="en-US" sz="2000" dirty="0"/>
              <a:t>+/- 20° </a:t>
            </a:r>
            <a:r>
              <a:rPr lang="en-US" sz="2000" dirty="0" err="1"/>
              <a:t>horiz</a:t>
            </a:r>
            <a:r>
              <a:rPr lang="en-US" sz="2000" dirty="0"/>
              <a:t> depth rotation + 180° flip</a:t>
            </a:r>
          </a:p>
          <a:p>
            <a:pPr marL="485364" indent="-377548"/>
            <a:r>
              <a:rPr lang="en-US" sz="2000" dirty="0"/>
              <a:t>0-30° vertical depth rotation</a:t>
            </a:r>
          </a:p>
          <a:p>
            <a:pPr marL="485364" indent="-377548"/>
            <a:r>
              <a:rPr lang="en-US" sz="2000" dirty="0"/>
              <a:t>14° 2D planar rotations</a:t>
            </a:r>
          </a:p>
          <a:p>
            <a:pPr marL="485364" indent="-377548"/>
            <a:r>
              <a:rPr lang="en-US" sz="2000" dirty="0"/>
              <a:t>25% scaling</a:t>
            </a:r>
          </a:p>
          <a:p>
            <a:pPr marL="485364" indent="-377548"/>
            <a:r>
              <a:rPr lang="en-US" sz="2000" dirty="0"/>
              <a:t>30% planar translations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63557" y="231851"/>
            <a:ext cx="6365367" cy="682117"/>
          </a:xfrm>
          <a:prstGeom prst="rect">
            <a:avLst/>
          </a:prstGeom>
          <a:noFill/>
        </p:spPr>
        <p:txBody>
          <a:bodyPr wrap="none" lIns="100673" tIns="50339" rIns="100673" bIns="50339" rtlCol="0">
            <a:spAutoFit/>
          </a:bodyPr>
          <a:lstStyle/>
          <a:p>
            <a:r>
              <a:rPr lang="en-US" sz="4000" dirty="0"/>
              <a:t>3D Object Recognition Test</a:t>
            </a:r>
          </a:p>
        </p:txBody>
      </p:sp>
    </p:spTree>
    <p:extLst>
      <p:ext uri="{BB962C8B-B14F-4D97-AF65-F5344CB8AC3E}">
        <p14:creationId xmlns:p14="http://schemas.microsoft.com/office/powerpoint/2010/main" val="254710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Generalization to Novel Category Exemplars – Better than 90%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03341" y="6434857"/>
            <a:ext cx="5626576" cy="364877"/>
          </a:xfrm>
          <a:prstGeom prst="rect">
            <a:avLst/>
          </a:prstGeom>
          <a:noFill/>
        </p:spPr>
        <p:txBody>
          <a:bodyPr wrap="square" lIns="100739" tIns="50372" rIns="100739" bIns="50372" rtlCol="0">
            <a:spAutoFit/>
          </a:bodyPr>
          <a:lstStyle/>
          <a:p>
            <a:r>
              <a:rPr lang="en-US" dirty="0" smtClean="0"/>
              <a:t>(Consistent with recent independent evaluation)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9682" y="6842148"/>
            <a:ext cx="7080516" cy="364877"/>
          </a:xfrm>
          <a:prstGeom prst="rect">
            <a:avLst/>
          </a:prstGeom>
          <a:noFill/>
        </p:spPr>
        <p:txBody>
          <a:bodyPr wrap="none" lIns="100739" tIns="50372" rIns="100739" bIns="50372" rtlCol="0">
            <a:spAutoFit/>
          </a:bodyPr>
          <a:lstStyle/>
          <a:p>
            <a:r>
              <a:rPr lang="en-US" dirty="0" smtClean="0"/>
              <a:t>*100% on novel views of trained categories (with multiple fixations)!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2603341" y="1848697"/>
            <a:ext cx="4870768" cy="446578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096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7264</TotalTime>
  <Words>833</Words>
  <Application>Microsoft Macintosh PowerPoint</Application>
  <PresentationFormat>Custom</PresentationFormat>
  <Paragraphs>135</Paragraphs>
  <Slides>30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ror_std_emerbrain</vt:lpstr>
      <vt:lpstr>Neurons Support a Remarkable Range of Computation</vt:lpstr>
      <vt:lpstr>The Basic Unit of Intelligence!?</vt:lpstr>
      <vt:lpstr>Detector Model</vt:lpstr>
      <vt:lpstr>PowerPoint Presentation</vt:lpstr>
      <vt:lpstr>Hierarchy of Categories</vt:lpstr>
      <vt:lpstr>Dynamics are Important</vt:lpstr>
      <vt:lpstr>“Emer” Virtual Robot</vt:lpstr>
      <vt:lpstr>PowerPoint Presentation</vt:lpstr>
      <vt:lpstr>Generalization to Novel Category Exemplars – Better than 90%</vt:lpstr>
      <vt:lpstr>Benefit of Bidirectionality: Robust to Partial Occlusion</vt:lpstr>
      <vt:lpstr>Human Data</vt:lpstr>
      <vt:lpstr>Comparison to AI Techniques</vt:lpstr>
      <vt:lpstr>What is Remaining 20%?</vt:lpstr>
      <vt:lpstr>Biologically-based Cognitive Architecture</vt:lpstr>
      <vt:lpstr>Dynamic, Adaptive Gating (BG) (O’Reilly &amp; Frank, 2006; O’Reilly 2006)</vt:lpstr>
      <vt:lpstr>PFC / BG Production System</vt:lpstr>
      <vt:lpstr>SAL: Synthesis of ACT-R &amp; Leabra (Jilk, Lebiere, O’Reilly &amp; Anderson, 2008)</vt:lpstr>
      <vt:lpstr>Convergent Pluralism</vt:lpstr>
      <vt:lpstr>ICArUS-MINDS (IARPA) Integrated Cognitive Architecture for Understanding Sensemaking Mirroring Intelligence in a Neural Description of Sensemaking</vt:lpstr>
      <vt:lpstr>ccnbook.colorado.edu</vt:lpstr>
      <vt:lpstr>Thanks To</vt:lpstr>
      <vt:lpstr>Discussion</vt:lpstr>
      <vt:lpstr>The Problem</vt:lpstr>
      <vt:lpstr>The Problem</vt:lpstr>
      <vt:lpstr>Behavioral Constraints</vt:lpstr>
      <vt:lpstr>Neuro + Behavioral Constraints</vt:lpstr>
      <vt:lpstr>Messy Puzzles are Easier to Solve!!</vt:lpstr>
      <vt:lpstr>Newell’s argument: Satisfy more constraints in an Integrated Architecture</vt:lpstr>
      <vt:lpstr>Emer’s Brain</vt:lpstr>
      <vt:lpstr>Invariant Object Recognition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84</cp:revision>
  <dcterms:created xsi:type="dcterms:W3CDTF">2009-03-18T06:10:11Z</dcterms:created>
  <dcterms:modified xsi:type="dcterms:W3CDTF">2013-11-16T06:02:59Z</dcterms:modified>
</cp:coreProperties>
</file>